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3" r:id="rId2"/>
    <p:sldId id="256" r:id="rId3"/>
    <p:sldId id="264" r:id="rId4"/>
    <p:sldId id="257" r:id="rId5"/>
    <p:sldId id="265" r:id="rId6"/>
    <p:sldId id="258" r:id="rId7"/>
    <p:sldId id="266" r:id="rId8"/>
    <p:sldId id="259" r:id="rId9"/>
    <p:sldId id="267" r:id="rId10"/>
    <p:sldId id="260" r:id="rId11"/>
    <p:sldId id="268" r:id="rId12"/>
    <p:sldId id="261" r:id="rId13"/>
    <p:sldId id="269" r:id="rId14"/>
    <p:sldId id="26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6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5/29/2019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5/29/2019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
        <p:nvSpPr>
          <p:cNvPr id="48" name="fc" descr=" ">
            <a:extLst>
              <a:ext uri="{FF2B5EF4-FFF2-40B4-BE49-F238E27FC236}">
                <a16:creationId xmlns:a16="http://schemas.microsoft.com/office/drawing/2014/main" id="{8DF4A3F0-4159-425A-B67C-7EB0BB94F5E9}"/>
              </a:ext>
            </a:extLst>
          </p:cNvPr>
          <p:cNvSpPr txBox="1"/>
          <p:nvPr userDrawn="1"/>
        </p:nvSpPr>
        <p:spPr>
          <a:xfrm>
            <a:off x="0" y="6537960"/>
            <a:ext cx="12192000" cy="223138"/>
          </a:xfrm>
          <a:prstGeom prst="rect">
            <a:avLst/>
          </a:prstGeom>
          <a:noFill/>
        </p:spPr>
        <p:txBody>
          <a:bodyPr vert="horz" rtlCol="0">
            <a:spAutoFit/>
          </a:bodyPr>
          <a:lstStyle/>
          <a:p>
            <a:pPr algn="ctr"/>
            <a:r>
              <a:rPr lang="en-US" sz="850" b="0" i="0" u="none" baseline="0">
                <a:solidFill>
                  <a:srgbClr val="000000"/>
                </a:solidFill>
                <a:latin typeface="Microsoft Sans Serif" panose="020B0604020202020204" pitchFamily="34" charset="0"/>
              </a:rPr>
              <a:t> </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BD166-EDE1-4BE0-94E3-E24FE1F1F2C8}"/>
              </a:ext>
            </a:extLst>
          </p:cNvPr>
          <p:cNvSpPr>
            <a:spLocks noGrp="1"/>
          </p:cNvSpPr>
          <p:nvPr>
            <p:ph type="title"/>
          </p:nvPr>
        </p:nvSpPr>
        <p:spPr>
          <a:xfrm>
            <a:off x="812228" y="2419886"/>
            <a:ext cx="9905998" cy="1478570"/>
          </a:xfrm>
        </p:spPr>
        <p:txBody>
          <a:bodyPr/>
          <a:lstStyle/>
          <a:p>
            <a:pPr algn="ctr"/>
            <a:r>
              <a:rPr lang="en-US" dirty="0"/>
              <a:t>Canny edge detection using </a:t>
            </a:r>
            <a:r>
              <a:rPr lang="en-US" dirty="0" err="1"/>
              <a:t>hls</a:t>
            </a:r>
            <a:endParaRPr lang="en-US" dirty="0"/>
          </a:p>
        </p:txBody>
      </p:sp>
      <p:sp>
        <p:nvSpPr>
          <p:cNvPr id="4" name="TextBox 3">
            <a:extLst>
              <a:ext uri="{FF2B5EF4-FFF2-40B4-BE49-F238E27FC236}">
                <a16:creationId xmlns:a16="http://schemas.microsoft.com/office/drawing/2014/main" id="{17D8787B-6A23-49AF-A00C-777C83FA50F1}"/>
              </a:ext>
            </a:extLst>
          </p:cNvPr>
          <p:cNvSpPr txBox="1"/>
          <p:nvPr/>
        </p:nvSpPr>
        <p:spPr>
          <a:xfrm>
            <a:off x="7982712" y="4187952"/>
            <a:ext cx="3191256" cy="954107"/>
          </a:xfrm>
          <a:prstGeom prst="rect">
            <a:avLst/>
          </a:prstGeom>
          <a:noFill/>
        </p:spPr>
        <p:txBody>
          <a:bodyPr wrap="square" rtlCol="0">
            <a:spAutoFit/>
          </a:bodyPr>
          <a:lstStyle/>
          <a:p>
            <a:r>
              <a:rPr lang="en-US" sz="2800" dirty="0"/>
              <a:t>By</a:t>
            </a:r>
          </a:p>
          <a:p>
            <a:r>
              <a:rPr lang="en-US" sz="2800" dirty="0" err="1"/>
              <a:t>B.V.Venu</a:t>
            </a:r>
            <a:r>
              <a:rPr lang="en-US" sz="2800" dirty="0"/>
              <a:t> Gopal</a:t>
            </a:r>
          </a:p>
        </p:txBody>
      </p:sp>
    </p:spTree>
    <p:extLst>
      <p:ext uri="{BB962C8B-B14F-4D97-AF65-F5344CB8AC3E}">
        <p14:creationId xmlns:p14="http://schemas.microsoft.com/office/powerpoint/2010/main" val="3018095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813F-ADD9-40BD-8CEE-9C54E3054AE9}"/>
              </a:ext>
            </a:extLst>
          </p:cNvPr>
          <p:cNvSpPr>
            <a:spLocks noGrp="1"/>
          </p:cNvSpPr>
          <p:nvPr>
            <p:ph type="title"/>
          </p:nvPr>
        </p:nvSpPr>
        <p:spPr>
          <a:xfrm>
            <a:off x="1320523" y="0"/>
            <a:ext cx="9905998" cy="1478570"/>
          </a:xfrm>
        </p:spPr>
        <p:txBody>
          <a:bodyPr/>
          <a:lstStyle/>
          <a:p>
            <a:r>
              <a:rPr lang="en-US" dirty="0"/>
              <a:t>Double thresholding</a:t>
            </a:r>
          </a:p>
        </p:txBody>
      </p:sp>
      <p:sp>
        <p:nvSpPr>
          <p:cNvPr id="3" name="Content Placeholder 2">
            <a:extLst>
              <a:ext uri="{FF2B5EF4-FFF2-40B4-BE49-F238E27FC236}">
                <a16:creationId xmlns:a16="http://schemas.microsoft.com/office/drawing/2014/main" id="{A3F91D0D-3299-46BC-A1D9-EC06A66C4666}"/>
              </a:ext>
            </a:extLst>
          </p:cNvPr>
          <p:cNvSpPr>
            <a:spLocks noGrp="1"/>
          </p:cNvSpPr>
          <p:nvPr>
            <p:ph idx="1"/>
          </p:nvPr>
        </p:nvSpPr>
        <p:spPr>
          <a:xfrm>
            <a:off x="924595" y="1137125"/>
            <a:ext cx="9905999" cy="2784426"/>
          </a:xfrm>
        </p:spPr>
        <p:txBody>
          <a:bodyPr>
            <a:normAutofit fontScale="85000" lnSpcReduction="20000"/>
          </a:bodyPr>
          <a:lstStyle/>
          <a:p>
            <a:r>
              <a:rPr lang="en-US" dirty="0"/>
              <a:t>We find two thresholds for dividing the pixels into three segments which are strong , weak and rest.</a:t>
            </a:r>
          </a:p>
          <a:p>
            <a:r>
              <a:rPr lang="en-US" dirty="0"/>
              <a:t>Strong pixels are the pixels which have high intensity and are must for the image, weak pixels are pixels which do not contribute enough and are very dim to consider and are ignored.</a:t>
            </a:r>
          </a:p>
          <a:p>
            <a:r>
              <a:rPr lang="en-US" dirty="0"/>
              <a:t>Rest are not so strong and not very weak. </a:t>
            </a:r>
          </a:p>
          <a:p>
            <a:r>
              <a:rPr lang="en-US" dirty="0"/>
              <a:t>Strong pixels are given the highest value of intensity , rest are given moderate values and weak are kept at zero.</a:t>
            </a:r>
          </a:p>
          <a:p>
            <a:endParaRPr lang="en-US" dirty="0"/>
          </a:p>
        </p:txBody>
      </p:sp>
      <p:pic>
        <p:nvPicPr>
          <p:cNvPr id="8" name="Picture 7">
            <a:extLst>
              <a:ext uri="{FF2B5EF4-FFF2-40B4-BE49-F238E27FC236}">
                <a16:creationId xmlns:a16="http://schemas.microsoft.com/office/drawing/2014/main" id="{E1CE6246-F7D1-4DDC-8687-3A71B69DE998}"/>
              </a:ext>
            </a:extLst>
          </p:cNvPr>
          <p:cNvPicPr>
            <a:picLocks noChangeAspect="1"/>
          </p:cNvPicPr>
          <p:nvPr/>
        </p:nvPicPr>
        <p:blipFill>
          <a:blip r:embed="rId2"/>
          <a:stretch>
            <a:fillRect/>
          </a:stretch>
        </p:blipFill>
        <p:spPr>
          <a:xfrm>
            <a:off x="1941922" y="4569244"/>
            <a:ext cx="7723192" cy="1784420"/>
          </a:xfrm>
          <a:prstGeom prst="rect">
            <a:avLst/>
          </a:prstGeom>
        </p:spPr>
      </p:pic>
    </p:spTree>
    <p:extLst>
      <p:ext uri="{BB962C8B-B14F-4D97-AF65-F5344CB8AC3E}">
        <p14:creationId xmlns:p14="http://schemas.microsoft.com/office/powerpoint/2010/main" val="1321470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C8CF98-6BB7-4736-A22B-1B4AD336B2D3}"/>
              </a:ext>
            </a:extLst>
          </p:cNvPr>
          <p:cNvPicPr>
            <a:picLocks noChangeAspect="1"/>
          </p:cNvPicPr>
          <p:nvPr/>
        </p:nvPicPr>
        <p:blipFill>
          <a:blip r:embed="rId2"/>
          <a:stretch>
            <a:fillRect/>
          </a:stretch>
        </p:blipFill>
        <p:spPr>
          <a:xfrm>
            <a:off x="259671" y="509047"/>
            <a:ext cx="5183858" cy="2915920"/>
          </a:xfrm>
          <a:prstGeom prst="rect">
            <a:avLst/>
          </a:prstGeom>
        </p:spPr>
      </p:pic>
      <p:sp>
        <p:nvSpPr>
          <p:cNvPr id="5" name="Arrow: Right 4">
            <a:extLst>
              <a:ext uri="{FF2B5EF4-FFF2-40B4-BE49-F238E27FC236}">
                <a16:creationId xmlns:a16="http://schemas.microsoft.com/office/drawing/2014/main" id="{732CF369-76AC-4A1A-8189-7E9A80348539}"/>
              </a:ext>
            </a:extLst>
          </p:cNvPr>
          <p:cNvSpPr/>
          <p:nvPr/>
        </p:nvSpPr>
        <p:spPr>
          <a:xfrm>
            <a:off x="5458408" y="1845087"/>
            <a:ext cx="1102326"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D5817B0-9953-4313-BBF0-204A2B65217B}"/>
              </a:ext>
            </a:extLst>
          </p:cNvPr>
          <p:cNvPicPr>
            <a:picLocks noChangeAspect="1"/>
          </p:cNvPicPr>
          <p:nvPr/>
        </p:nvPicPr>
        <p:blipFill>
          <a:blip r:embed="rId3"/>
          <a:stretch>
            <a:fillRect/>
          </a:stretch>
        </p:blipFill>
        <p:spPr>
          <a:xfrm>
            <a:off x="6648170" y="509047"/>
            <a:ext cx="5183858" cy="2915920"/>
          </a:xfrm>
          <a:prstGeom prst="rect">
            <a:avLst/>
          </a:prstGeom>
        </p:spPr>
      </p:pic>
      <p:sp>
        <p:nvSpPr>
          <p:cNvPr id="9" name="Arrow: Right 8">
            <a:extLst>
              <a:ext uri="{FF2B5EF4-FFF2-40B4-BE49-F238E27FC236}">
                <a16:creationId xmlns:a16="http://schemas.microsoft.com/office/drawing/2014/main" id="{04C75F94-B7CB-410A-9820-772802FA9EB7}"/>
              </a:ext>
            </a:extLst>
          </p:cNvPr>
          <p:cNvSpPr/>
          <p:nvPr/>
        </p:nvSpPr>
        <p:spPr>
          <a:xfrm>
            <a:off x="5545844" y="5308890"/>
            <a:ext cx="1102326"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0294DD82-1DD7-47F8-A1D9-86685B5C33B3}"/>
              </a:ext>
            </a:extLst>
          </p:cNvPr>
          <p:cNvPicPr>
            <a:picLocks noChangeAspect="1"/>
          </p:cNvPicPr>
          <p:nvPr/>
        </p:nvPicPr>
        <p:blipFill>
          <a:blip r:embed="rId4"/>
          <a:stretch>
            <a:fillRect/>
          </a:stretch>
        </p:blipFill>
        <p:spPr>
          <a:xfrm>
            <a:off x="259671" y="3785321"/>
            <a:ext cx="5198737" cy="2924289"/>
          </a:xfrm>
          <a:prstGeom prst="rect">
            <a:avLst/>
          </a:prstGeom>
        </p:spPr>
      </p:pic>
      <p:pic>
        <p:nvPicPr>
          <p:cNvPr id="13" name="Picture 12">
            <a:extLst>
              <a:ext uri="{FF2B5EF4-FFF2-40B4-BE49-F238E27FC236}">
                <a16:creationId xmlns:a16="http://schemas.microsoft.com/office/drawing/2014/main" id="{2477335C-4C9A-4202-ADC2-65B98E1B6DCF}"/>
              </a:ext>
            </a:extLst>
          </p:cNvPr>
          <p:cNvPicPr>
            <a:picLocks noChangeAspect="1"/>
          </p:cNvPicPr>
          <p:nvPr/>
        </p:nvPicPr>
        <p:blipFill>
          <a:blip r:embed="rId5"/>
          <a:stretch>
            <a:fillRect/>
          </a:stretch>
        </p:blipFill>
        <p:spPr>
          <a:xfrm>
            <a:off x="6648170" y="3700480"/>
            <a:ext cx="5183858" cy="2915920"/>
          </a:xfrm>
          <a:prstGeom prst="rect">
            <a:avLst/>
          </a:prstGeom>
        </p:spPr>
      </p:pic>
    </p:spTree>
    <p:extLst>
      <p:ext uri="{BB962C8B-B14F-4D97-AF65-F5344CB8AC3E}">
        <p14:creationId xmlns:p14="http://schemas.microsoft.com/office/powerpoint/2010/main" val="346081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DFD82-BFA5-49B6-87BB-754E6EE46D66}"/>
              </a:ext>
            </a:extLst>
          </p:cNvPr>
          <p:cNvSpPr>
            <a:spLocks noGrp="1"/>
          </p:cNvSpPr>
          <p:nvPr>
            <p:ph type="title"/>
          </p:nvPr>
        </p:nvSpPr>
        <p:spPr>
          <a:xfrm>
            <a:off x="1141413" y="0"/>
            <a:ext cx="9905998" cy="1478570"/>
          </a:xfrm>
        </p:spPr>
        <p:txBody>
          <a:bodyPr/>
          <a:lstStyle/>
          <a:p>
            <a:r>
              <a:rPr lang="en-US" dirty="0"/>
              <a:t>Hysteresis Edge tracking</a:t>
            </a:r>
          </a:p>
        </p:txBody>
      </p:sp>
      <p:sp>
        <p:nvSpPr>
          <p:cNvPr id="3" name="Content Placeholder 2">
            <a:extLst>
              <a:ext uri="{FF2B5EF4-FFF2-40B4-BE49-F238E27FC236}">
                <a16:creationId xmlns:a16="http://schemas.microsoft.com/office/drawing/2014/main" id="{AF4AD2AA-4BE3-40A1-A4A8-AE1FD22E08B6}"/>
              </a:ext>
            </a:extLst>
          </p:cNvPr>
          <p:cNvSpPr>
            <a:spLocks noGrp="1"/>
          </p:cNvSpPr>
          <p:nvPr>
            <p:ph idx="1"/>
          </p:nvPr>
        </p:nvSpPr>
        <p:spPr>
          <a:xfrm>
            <a:off x="943449" y="1061710"/>
            <a:ext cx="9905999" cy="2774999"/>
          </a:xfrm>
        </p:spPr>
        <p:txBody>
          <a:bodyPr/>
          <a:lstStyle/>
          <a:p>
            <a:r>
              <a:rPr lang="en-US" dirty="0"/>
              <a:t>This is the last step in canny edge detection. In hysteresis edge tracking the weak pixels found out in double thresholding are checked whether they are adjacent to any strong pixel.</a:t>
            </a:r>
          </a:p>
          <a:p>
            <a:r>
              <a:rPr lang="en-US" dirty="0"/>
              <a:t>If there are adjacent to any strong pixel they are made strong otherwise set to zero. This makes sure that the image is not broken.</a:t>
            </a:r>
          </a:p>
        </p:txBody>
      </p:sp>
      <p:pic>
        <p:nvPicPr>
          <p:cNvPr id="8" name="Picture 7">
            <a:extLst>
              <a:ext uri="{FF2B5EF4-FFF2-40B4-BE49-F238E27FC236}">
                <a16:creationId xmlns:a16="http://schemas.microsoft.com/office/drawing/2014/main" id="{321C2B36-35AF-4CFD-809B-A28F7FE29E76}"/>
              </a:ext>
            </a:extLst>
          </p:cNvPr>
          <p:cNvPicPr>
            <a:picLocks noChangeAspect="1"/>
          </p:cNvPicPr>
          <p:nvPr/>
        </p:nvPicPr>
        <p:blipFill>
          <a:blip r:embed="rId2"/>
          <a:stretch>
            <a:fillRect/>
          </a:stretch>
        </p:blipFill>
        <p:spPr>
          <a:xfrm>
            <a:off x="1770576" y="3930977"/>
            <a:ext cx="8251744" cy="2750581"/>
          </a:xfrm>
          <a:prstGeom prst="rect">
            <a:avLst/>
          </a:prstGeom>
        </p:spPr>
      </p:pic>
    </p:spTree>
    <p:extLst>
      <p:ext uri="{BB962C8B-B14F-4D97-AF65-F5344CB8AC3E}">
        <p14:creationId xmlns:p14="http://schemas.microsoft.com/office/powerpoint/2010/main" val="3901620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AAE9AC-850F-45FE-B438-4297DCEC0611}"/>
              </a:ext>
            </a:extLst>
          </p:cNvPr>
          <p:cNvPicPr>
            <a:picLocks noChangeAspect="1"/>
          </p:cNvPicPr>
          <p:nvPr/>
        </p:nvPicPr>
        <p:blipFill>
          <a:blip r:embed="rId2"/>
          <a:stretch>
            <a:fillRect/>
          </a:stretch>
        </p:blipFill>
        <p:spPr>
          <a:xfrm>
            <a:off x="359614" y="447799"/>
            <a:ext cx="4836160" cy="2720340"/>
          </a:xfrm>
          <a:prstGeom prst="rect">
            <a:avLst/>
          </a:prstGeom>
        </p:spPr>
      </p:pic>
      <p:sp>
        <p:nvSpPr>
          <p:cNvPr id="5" name="Arrow: Right 4">
            <a:extLst>
              <a:ext uri="{FF2B5EF4-FFF2-40B4-BE49-F238E27FC236}">
                <a16:creationId xmlns:a16="http://schemas.microsoft.com/office/drawing/2014/main" id="{E4A3902B-5B51-496D-903E-58F3935A5F0D}"/>
              </a:ext>
            </a:extLst>
          </p:cNvPr>
          <p:cNvSpPr/>
          <p:nvPr/>
        </p:nvSpPr>
        <p:spPr>
          <a:xfrm>
            <a:off x="5280346" y="1807969"/>
            <a:ext cx="1102326"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F3A7454E-3641-47D3-91E6-634DA042A7C8}"/>
              </a:ext>
            </a:extLst>
          </p:cNvPr>
          <p:cNvPicPr>
            <a:picLocks noChangeAspect="1"/>
          </p:cNvPicPr>
          <p:nvPr/>
        </p:nvPicPr>
        <p:blipFill>
          <a:blip r:embed="rId3"/>
          <a:stretch>
            <a:fillRect/>
          </a:stretch>
        </p:blipFill>
        <p:spPr>
          <a:xfrm>
            <a:off x="6705402" y="447799"/>
            <a:ext cx="4836160" cy="2720340"/>
          </a:xfrm>
          <a:prstGeom prst="rect">
            <a:avLst/>
          </a:prstGeom>
        </p:spPr>
      </p:pic>
      <p:pic>
        <p:nvPicPr>
          <p:cNvPr id="8" name="Picture 7">
            <a:extLst>
              <a:ext uri="{FF2B5EF4-FFF2-40B4-BE49-F238E27FC236}">
                <a16:creationId xmlns:a16="http://schemas.microsoft.com/office/drawing/2014/main" id="{0654DBE7-847F-4418-A2F5-19F75E18CDC9}"/>
              </a:ext>
            </a:extLst>
          </p:cNvPr>
          <p:cNvPicPr>
            <a:picLocks noChangeAspect="1"/>
          </p:cNvPicPr>
          <p:nvPr/>
        </p:nvPicPr>
        <p:blipFill>
          <a:blip r:embed="rId4"/>
          <a:stretch>
            <a:fillRect/>
          </a:stretch>
        </p:blipFill>
        <p:spPr>
          <a:xfrm>
            <a:off x="6705402" y="3382297"/>
            <a:ext cx="4478851" cy="3357716"/>
          </a:xfrm>
          <a:prstGeom prst="rect">
            <a:avLst/>
          </a:prstGeom>
        </p:spPr>
      </p:pic>
      <p:pic>
        <p:nvPicPr>
          <p:cNvPr id="10" name="Picture 9">
            <a:extLst>
              <a:ext uri="{FF2B5EF4-FFF2-40B4-BE49-F238E27FC236}">
                <a16:creationId xmlns:a16="http://schemas.microsoft.com/office/drawing/2014/main" id="{1086F246-D778-48A2-AF54-82092D08B707}"/>
              </a:ext>
            </a:extLst>
          </p:cNvPr>
          <p:cNvPicPr>
            <a:picLocks noChangeAspect="1"/>
          </p:cNvPicPr>
          <p:nvPr/>
        </p:nvPicPr>
        <p:blipFill>
          <a:blip r:embed="rId5"/>
          <a:stretch>
            <a:fillRect/>
          </a:stretch>
        </p:blipFill>
        <p:spPr>
          <a:xfrm>
            <a:off x="475734" y="3382297"/>
            <a:ext cx="4700799" cy="3357716"/>
          </a:xfrm>
          <a:prstGeom prst="rect">
            <a:avLst/>
          </a:prstGeom>
        </p:spPr>
      </p:pic>
      <p:sp>
        <p:nvSpPr>
          <p:cNvPr id="11" name="Arrow: Right 10">
            <a:extLst>
              <a:ext uri="{FF2B5EF4-FFF2-40B4-BE49-F238E27FC236}">
                <a16:creationId xmlns:a16="http://schemas.microsoft.com/office/drawing/2014/main" id="{0B782823-5216-4C4C-98E8-35963E8E791F}"/>
              </a:ext>
            </a:extLst>
          </p:cNvPr>
          <p:cNvSpPr/>
          <p:nvPr/>
        </p:nvSpPr>
        <p:spPr>
          <a:xfrm>
            <a:off x="5280346" y="4746195"/>
            <a:ext cx="1102326"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933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C8B0-F276-4485-9BB2-E53CC62B7E3A}"/>
              </a:ext>
            </a:extLst>
          </p:cNvPr>
          <p:cNvSpPr>
            <a:spLocks noGrp="1"/>
          </p:cNvSpPr>
          <p:nvPr>
            <p:ph type="title"/>
          </p:nvPr>
        </p:nvSpPr>
        <p:spPr>
          <a:xfrm>
            <a:off x="934024" y="3069487"/>
            <a:ext cx="9905998" cy="1478570"/>
          </a:xfrm>
        </p:spPr>
        <p:txBody>
          <a:bodyPr/>
          <a:lstStyle/>
          <a:p>
            <a:pPr algn="ctr"/>
            <a:r>
              <a:rPr lang="en-US" dirty="0"/>
              <a:t>Thank you</a:t>
            </a:r>
          </a:p>
        </p:txBody>
      </p:sp>
    </p:spTree>
    <p:extLst>
      <p:ext uri="{BB962C8B-B14F-4D97-AF65-F5344CB8AC3E}">
        <p14:creationId xmlns:p14="http://schemas.microsoft.com/office/powerpoint/2010/main" val="2417862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C8A-9894-45CE-82A9-688C98BD32E6}"/>
              </a:ext>
            </a:extLst>
          </p:cNvPr>
          <p:cNvSpPr>
            <a:spLocks noGrp="1"/>
          </p:cNvSpPr>
          <p:nvPr>
            <p:ph type="ctrTitle"/>
          </p:nvPr>
        </p:nvSpPr>
        <p:spPr>
          <a:xfrm>
            <a:off x="2272348" y="94268"/>
            <a:ext cx="6909357" cy="804470"/>
          </a:xfrm>
        </p:spPr>
        <p:txBody>
          <a:bodyPr/>
          <a:lstStyle/>
          <a:p>
            <a:r>
              <a:rPr lang="en-US" dirty="0"/>
              <a:t>Canny edge detection</a:t>
            </a:r>
          </a:p>
        </p:txBody>
      </p:sp>
      <p:sp>
        <p:nvSpPr>
          <p:cNvPr id="3" name="Subtitle 2">
            <a:extLst>
              <a:ext uri="{FF2B5EF4-FFF2-40B4-BE49-F238E27FC236}">
                <a16:creationId xmlns:a16="http://schemas.microsoft.com/office/drawing/2014/main" id="{AE5EFB05-8948-484A-90B8-38A988B8EE86}"/>
              </a:ext>
            </a:extLst>
          </p:cNvPr>
          <p:cNvSpPr>
            <a:spLocks noGrp="1"/>
          </p:cNvSpPr>
          <p:nvPr>
            <p:ph type="subTitle" idx="1"/>
          </p:nvPr>
        </p:nvSpPr>
        <p:spPr>
          <a:xfrm>
            <a:off x="2075955" y="959564"/>
            <a:ext cx="8791575" cy="1394169"/>
          </a:xfrm>
        </p:spPr>
        <p:txBody>
          <a:bodyPr/>
          <a:lstStyle/>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236E673-3525-4253-BFB5-50044EB63E06}"/>
              </a:ext>
            </a:extLst>
          </p:cNvPr>
          <p:cNvSpPr txBox="1"/>
          <p:nvPr/>
        </p:nvSpPr>
        <p:spPr>
          <a:xfrm>
            <a:off x="1253765" y="5920034"/>
            <a:ext cx="1866507" cy="369332"/>
          </a:xfrm>
          <a:prstGeom prst="rect">
            <a:avLst/>
          </a:prstGeom>
          <a:noFill/>
        </p:spPr>
        <p:txBody>
          <a:bodyPr wrap="square" rtlCol="0">
            <a:spAutoFit/>
          </a:bodyPr>
          <a:lstStyle/>
          <a:p>
            <a:r>
              <a:rPr lang="en-US" dirty="0"/>
              <a:t>GAUSSIAN BLUR</a:t>
            </a:r>
          </a:p>
        </p:txBody>
      </p:sp>
      <p:sp>
        <p:nvSpPr>
          <p:cNvPr id="5" name="Arrow: Right 4">
            <a:extLst>
              <a:ext uri="{FF2B5EF4-FFF2-40B4-BE49-F238E27FC236}">
                <a16:creationId xmlns:a16="http://schemas.microsoft.com/office/drawing/2014/main" id="{90465528-CE11-43E8-AC5F-BEEA673F7D87}"/>
              </a:ext>
            </a:extLst>
          </p:cNvPr>
          <p:cNvSpPr/>
          <p:nvPr/>
        </p:nvSpPr>
        <p:spPr>
          <a:xfrm>
            <a:off x="3113324" y="6014302"/>
            <a:ext cx="584463" cy="275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8A0D54-6A8F-4447-9154-841A3E25B5CE}"/>
              </a:ext>
            </a:extLst>
          </p:cNvPr>
          <p:cNvSpPr txBox="1"/>
          <p:nvPr/>
        </p:nvSpPr>
        <p:spPr>
          <a:xfrm>
            <a:off x="3723833" y="5832546"/>
            <a:ext cx="1579234" cy="646331"/>
          </a:xfrm>
          <a:prstGeom prst="rect">
            <a:avLst/>
          </a:prstGeom>
          <a:noFill/>
        </p:spPr>
        <p:txBody>
          <a:bodyPr wrap="square" rtlCol="0">
            <a:spAutoFit/>
          </a:bodyPr>
          <a:lstStyle/>
          <a:p>
            <a:r>
              <a:rPr lang="en-US" dirty="0"/>
              <a:t>SOBEL EDGE</a:t>
            </a:r>
          </a:p>
          <a:p>
            <a:r>
              <a:rPr lang="en-US" dirty="0"/>
              <a:t>DETECTION</a:t>
            </a:r>
          </a:p>
        </p:txBody>
      </p:sp>
      <p:sp>
        <p:nvSpPr>
          <p:cNvPr id="7" name="Arrow: Right 6">
            <a:extLst>
              <a:ext uri="{FF2B5EF4-FFF2-40B4-BE49-F238E27FC236}">
                <a16:creationId xmlns:a16="http://schemas.microsoft.com/office/drawing/2014/main" id="{CFE579BD-88A6-4EDA-8662-C4F87CCC5738}"/>
              </a:ext>
            </a:extLst>
          </p:cNvPr>
          <p:cNvSpPr/>
          <p:nvPr/>
        </p:nvSpPr>
        <p:spPr>
          <a:xfrm>
            <a:off x="5331348" y="6014302"/>
            <a:ext cx="584463" cy="275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69AF129-808C-455F-8C20-78B0BFCC5F26}"/>
              </a:ext>
            </a:extLst>
          </p:cNvPr>
          <p:cNvSpPr txBox="1"/>
          <p:nvPr/>
        </p:nvSpPr>
        <p:spPr>
          <a:xfrm>
            <a:off x="5944092" y="5789283"/>
            <a:ext cx="1904214" cy="646331"/>
          </a:xfrm>
          <a:prstGeom prst="rect">
            <a:avLst/>
          </a:prstGeom>
          <a:noFill/>
        </p:spPr>
        <p:txBody>
          <a:bodyPr wrap="square" rtlCol="0">
            <a:spAutoFit/>
          </a:bodyPr>
          <a:lstStyle/>
          <a:p>
            <a:r>
              <a:rPr lang="en-US" dirty="0"/>
              <a:t>NON MAXIMUM SUPPRESSION</a:t>
            </a:r>
          </a:p>
        </p:txBody>
      </p:sp>
      <p:sp>
        <p:nvSpPr>
          <p:cNvPr id="9" name="Arrow: Right 8">
            <a:extLst>
              <a:ext uri="{FF2B5EF4-FFF2-40B4-BE49-F238E27FC236}">
                <a16:creationId xmlns:a16="http://schemas.microsoft.com/office/drawing/2014/main" id="{CB60D6D7-BF46-43CF-B12A-D397BF4B1AAC}"/>
              </a:ext>
            </a:extLst>
          </p:cNvPr>
          <p:cNvSpPr/>
          <p:nvPr/>
        </p:nvSpPr>
        <p:spPr>
          <a:xfrm>
            <a:off x="7904868" y="6014302"/>
            <a:ext cx="584463" cy="275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0FC4C62-95C5-4912-9647-76E6FB27C4B3}"/>
              </a:ext>
            </a:extLst>
          </p:cNvPr>
          <p:cNvSpPr txBox="1"/>
          <p:nvPr/>
        </p:nvSpPr>
        <p:spPr>
          <a:xfrm>
            <a:off x="8545893" y="5820217"/>
            <a:ext cx="1527143" cy="646331"/>
          </a:xfrm>
          <a:prstGeom prst="rect">
            <a:avLst/>
          </a:prstGeom>
          <a:noFill/>
        </p:spPr>
        <p:txBody>
          <a:bodyPr wrap="square" rtlCol="0">
            <a:spAutoFit/>
          </a:bodyPr>
          <a:lstStyle/>
          <a:p>
            <a:r>
              <a:rPr lang="en-US" dirty="0"/>
              <a:t>DOUBLE </a:t>
            </a:r>
          </a:p>
          <a:p>
            <a:r>
              <a:rPr lang="en-US" dirty="0"/>
              <a:t>THRESHOLD</a:t>
            </a:r>
          </a:p>
        </p:txBody>
      </p:sp>
      <p:sp>
        <p:nvSpPr>
          <p:cNvPr id="11" name="Arrow: Right 10">
            <a:extLst>
              <a:ext uri="{FF2B5EF4-FFF2-40B4-BE49-F238E27FC236}">
                <a16:creationId xmlns:a16="http://schemas.microsoft.com/office/drawing/2014/main" id="{47B53952-0C83-4DA8-A4CC-118FD8C64FDD}"/>
              </a:ext>
            </a:extLst>
          </p:cNvPr>
          <p:cNvSpPr/>
          <p:nvPr/>
        </p:nvSpPr>
        <p:spPr>
          <a:xfrm>
            <a:off x="9837366" y="6014302"/>
            <a:ext cx="584463" cy="275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0A95F01-0AAB-482D-B798-B9034D6A7DB6}"/>
              </a:ext>
            </a:extLst>
          </p:cNvPr>
          <p:cNvSpPr txBox="1"/>
          <p:nvPr/>
        </p:nvSpPr>
        <p:spPr>
          <a:xfrm>
            <a:off x="10529741" y="6014302"/>
            <a:ext cx="1366886" cy="369332"/>
          </a:xfrm>
          <a:prstGeom prst="rect">
            <a:avLst/>
          </a:prstGeom>
          <a:noFill/>
        </p:spPr>
        <p:txBody>
          <a:bodyPr wrap="square" rtlCol="0">
            <a:spAutoFit/>
          </a:bodyPr>
          <a:lstStyle/>
          <a:p>
            <a:r>
              <a:rPr lang="en-US" dirty="0"/>
              <a:t>HYSTERESIS</a:t>
            </a:r>
          </a:p>
        </p:txBody>
      </p:sp>
      <p:sp>
        <p:nvSpPr>
          <p:cNvPr id="13" name="TextBox 12">
            <a:extLst>
              <a:ext uri="{FF2B5EF4-FFF2-40B4-BE49-F238E27FC236}">
                <a16:creationId xmlns:a16="http://schemas.microsoft.com/office/drawing/2014/main" id="{ECF3373D-51E7-4B13-B831-72BF00FD36B7}"/>
              </a:ext>
            </a:extLst>
          </p:cNvPr>
          <p:cNvSpPr txBox="1"/>
          <p:nvPr/>
        </p:nvSpPr>
        <p:spPr>
          <a:xfrm>
            <a:off x="2075955" y="971769"/>
            <a:ext cx="9226296" cy="507831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Canny edge detector</a:t>
            </a:r>
            <a:r>
              <a:rPr lang="en-US" dirty="0">
                <a:latin typeface="Arial" panose="020B0604020202020204" pitchFamily="34" charset="0"/>
                <a:cs typeface="Arial" panose="020B0604020202020204" pitchFamily="34" charset="0"/>
              </a:rPr>
              <a:t> is an edge detection operator that uses a multi-stage algorithm to detect a wide range of edges in images.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Gaussian Blur is used to reduce the noise in the image and make the image smooth.</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Sobel Edge detection is used for finding the sudden change in intensity of the pixels.</a:t>
            </a:r>
          </a:p>
          <a:p>
            <a:r>
              <a:rPr lang="en-US" dirty="0">
                <a:latin typeface="Arial" panose="020B0604020202020204" pitchFamily="34" charset="0"/>
                <a:cs typeface="Arial" panose="020B0604020202020204" pitchFamily="34" charset="0"/>
              </a:rPr>
              <a:t>Sobel edge detection finds the gradient in X and Y direction.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Non Maximum Suppression is used to suppress the pixels which do not have non maximum values.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Double thresholding is done to divide the pixels into strong , weak and rest pixels.</a:t>
            </a:r>
          </a:p>
          <a:p>
            <a:r>
              <a:rPr lang="en-US" dirty="0">
                <a:latin typeface="Arial" panose="020B0604020202020204" pitchFamily="34" charset="0"/>
                <a:cs typeface="Arial" panose="020B0604020202020204" pitchFamily="34" charset="0"/>
              </a:rPr>
              <a:t>Weak pixels are set to zero and strong to 255.</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Hysteresis Edge tracking is done to attach the isolated pixels with strong pixels if they are near by.</a:t>
            </a:r>
          </a:p>
          <a:p>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891926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47514F-4D37-4BE3-A4FF-8F8A19DB08CC}"/>
              </a:ext>
            </a:extLst>
          </p:cNvPr>
          <p:cNvPicPr>
            <a:picLocks noChangeAspect="1"/>
          </p:cNvPicPr>
          <p:nvPr/>
        </p:nvPicPr>
        <p:blipFill>
          <a:blip r:embed="rId2"/>
          <a:stretch>
            <a:fillRect/>
          </a:stretch>
        </p:blipFill>
        <p:spPr>
          <a:xfrm>
            <a:off x="126450" y="1674338"/>
            <a:ext cx="5561269" cy="3128214"/>
          </a:xfrm>
          <a:prstGeom prst="rect">
            <a:avLst/>
          </a:prstGeom>
        </p:spPr>
      </p:pic>
      <p:sp>
        <p:nvSpPr>
          <p:cNvPr id="5" name="Arrow: Right 4">
            <a:extLst>
              <a:ext uri="{FF2B5EF4-FFF2-40B4-BE49-F238E27FC236}">
                <a16:creationId xmlns:a16="http://schemas.microsoft.com/office/drawing/2014/main" id="{0A4302E1-C3FB-417A-8C25-575BC5A37894}"/>
              </a:ext>
            </a:extLst>
          </p:cNvPr>
          <p:cNvSpPr/>
          <p:nvPr/>
        </p:nvSpPr>
        <p:spPr>
          <a:xfrm>
            <a:off x="5687719" y="2909521"/>
            <a:ext cx="1195121" cy="49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2965BF-2068-447E-B48A-B3D26653D33C}"/>
              </a:ext>
            </a:extLst>
          </p:cNvPr>
          <p:cNvPicPr>
            <a:picLocks noChangeAspect="1"/>
          </p:cNvPicPr>
          <p:nvPr/>
        </p:nvPicPr>
        <p:blipFill>
          <a:blip r:embed="rId3"/>
          <a:stretch>
            <a:fillRect/>
          </a:stretch>
        </p:blipFill>
        <p:spPr>
          <a:xfrm>
            <a:off x="6845035" y="1674338"/>
            <a:ext cx="5346965" cy="3128214"/>
          </a:xfrm>
          <a:prstGeom prst="rect">
            <a:avLst/>
          </a:prstGeom>
        </p:spPr>
      </p:pic>
      <p:sp>
        <p:nvSpPr>
          <p:cNvPr id="7" name="TextBox 6">
            <a:extLst>
              <a:ext uri="{FF2B5EF4-FFF2-40B4-BE49-F238E27FC236}">
                <a16:creationId xmlns:a16="http://schemas.microsoft.com/office/drawing/2014/main" id="{5F04699E-5B89-47E9-AB28-874664E1AF96}"/>
              </a:ext>
            </a:extLst>
          </p:cNvPr>
          <p:cNvSpPr txBox="1"/>
          <p:nvPr/>
        </p:nvSpPr>
        <p:spPr>
          <a:xfrm>
            <a:off x="2092541" y="1222028"/>
            <a:ext cx="3159760" cy="369332"/>
          </a:xfrm>
          <a:prstGeom prst="rect">
            <a:avLst/>
          </a:prstGeom>
          <a:noFill/>
        </p:spPr>
        <p:txBody>
          <a:bodyPr wrap="square" rtlCol="0">
            <a:spAutoFit/>
          </a:bodyPr>
          <a:lstStyle/>
          <a:p>
            <a:r>
              <a:rPr lang="en-US" dirty="0"/>
              <a:t>Input Image</a:t>
            </a:r>
          </a:p>
        </p:txBody>
      </p:sp>
      <p:sp>
        <p:nvSpPr>
          <p:cNvPr id="8" name="TextBox 7">
            <a:extLst>
              <a:ext uri="{FF2B5EF4-FFF2-40B4-BE49-F238E27FC236}">
                <a16:creationId xmlns:a16="http://schemas.microsoft.com/office/drawing/2014/main" id="{CFECEEBC-959A-4520-8C43-DDF2BB2843AF}"/>
              </a:ext>
            </a:extLst>
          </p:cNvPr>
          <p:cNvSpPr txBox="1"/>
          <p:nvPr/>
        </p:nvSpPr>
        <p:spPr>
          <a:xfrm>
            <a:off x="8738647" y="1222028"/>
            <a:ext cx="2309567" cy="369332"/>
          </a:xfrm>
          <a:prstGeom prst="rect">
            <a:avLst/>
          </a:prstGeom>
          <a:noFill/>
        </p:spPr>
        <p:txBody>
          <a:bodyPr wrap="square" rtlCol="0">
            <a:spAutoFit/>
          </a:bodyPr>
          <a:lstStyle/>
          <a:p>
            <a:r>
              <a:rPr lang="en-US" dirty="0"/>
              <a:t>Output Image</a:t>
            </a:r>
          </a:p>
        </p:txBody>
      </p:sp>
    </p:spTree>
    <p:extLst>
      <p:ext uri="{BB962C8B-B14F-4D97-AF65-F5344CB8AC3E}">
        <p14:creationId xmlns:p14="http://schemas.microsoft.com/office/powerpoint/2010/main" val="2696461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F155-413B-488F-A6FB-9F52C3189F01}"/>
              </a:ext>
            </a:extLst>
          </p:cNvPr>
          <p:cNvSpPr>
            <a:spLocks noGrp="1"/>
          </p:cNvSpPr>
          <p:nvPr>
            <p:ph type="title"/>
          </p:nvPr>
        </p:nvSpPr>
        <p:spPr/>
        <p:txBody>
          <a:bodyPr/>
          <a:lstStyle/>
          <a:p>
            <a:pPr algn="ctr"/>
            <a:r>
              <a:rPr lang="en-US" dirty="0"/>
              <a:t>GAUSSIAN BLUR</a:t>
            </a:r>
          </a:p>
        </p:txBody>
      </p:sp>
      <p:sp>
        <p:nvSpPr>
          <p:cNvPr id="3" name="Content Placeholder 2">
            <a:extLst>
              <a:ext uri="{FF2B5EF4-FFF2-40B4-BE49-F238E27FC236}">
                <a16:creationId xmlns:a16="http://schemas.microsoft.com/office/drawing/2014/main" id="{CE46EF22-B5D8-49D1-B22A-D0974B24368D}"/>
              </a:ext>
            </a:extLst>
          </p:cNvPr>
          <p:cNvSpPr>
            <a:spLocks noGrp="1"/>
          </p:cNvSpPr>
          <p:nvPr>
            <p:ph idx="1"/>
          </p:nvPr>
        </p:nvSpPr>
        <p:spPr>
          <a:xfrm>
            <a:off x="978852" y="1782127"/>
            <a:ext cx="9905999" cy="2092289"/>
          </a:xfrm>
        </p:spPr>
        <p:txBody>
          <a:bodyPr>
            <a:normAutofit fontScale="85000" lnSpcReduction="20000"/>
          </a:bodyPr>
          <a:lstStyle/>
          <a:p>
            <a:r>
              <a:rPr lang="en-US" dirty="0"/>
              <a:t>Gaussian Blur is an image processing technique used for noise reduction in an image.</a:t>
            </a:r>
          </a:p>
          <a:p>
            <a:r>
              <a:rPr lang="en-US" dirty="0"/>
              <a:t>Gaussian Blur is done by convolution of a kernel matrix and an image.</a:t>
            </a:r>
          </a:p>
          <a:p>
            <a:r>
              <a:rPr lang="en-US" dirty="0"/>
              <a:t>The Gaussian kernel is a kernel with gaussian or normal distribution with the peak at the center of the kernel.</a:t>
            </a:r>
          </a:p>
          <a:p>
            <a:r>
              <a:rPr lang="en-US" dirty="0"/>
              <a:t>The convolution of the image and kernel makes the image smooth and reduces the noise.</a:t>
            </a:r>
          </a:p>
          <a:p>
            <a:endParaRPr lang="en-US" dirty="0"/>
          </a:p>
        </p:txBody>
      </p:sp>
      <p:pic>
        <p:nvPicPr>
          <p:cNvPr id="8" name="Picture 7">
            <a:extLst>
              <a:ext uri="{FF2B5EF4-FFF2-40B4-BE49-F238E27FC236}">
                <a16:creationId xmlns:a16="http://schemas.microsoft.com/office/drawing/2014/main" id="{9A50D567-E700-4B3F-9C45-207B78CD7C26}"/>
              </a:ext>
            </a:extLst>
          </p:cNvPr>
          <p:cNvPicPr>
            <a:picLocks noChangeAspect="1"/>
          </p:cNvPicPr>
          <p:nvPr/>
        </p:nvPicPr>
        <p:blipFill>
          <a:blip r:embed="rId2"/>
          <a:stretch>
            <a:fillRect/>
          </a:stretch>
        </p:blipFill>
        <p:spPr>
          <a:xfrm>
            <a:off x="1439308" y="3874416"/>
            <a:ext cx="2819433" cy="2785464"/>
          </a:xfrm>
          <a:prstGeom prst="rect">
            <a:avLst/>
          </a:prstGeom>
        </p:spPr>
      </p:pic>
      <p:sp>
        <p:nvSpPr>
          <p:cNvPr id="9" name="TextBox 8">
            <a:extLst>
              <a:ext uri="{FF2B5EF4-FFF2-40B4-BE49-F238E27FC236}">
                <a16:creationId xmlns:a16="http://schemas.microsoft.com/office/drawing/2014/main" id="{6EC96C43-5846-49EE-B661-B3422E714CAA}"/>
              </a:ext>
            </a:extLst>
          </p:cNvPr>
          <p:cNvSpPr txBox="1"/>
          <p:nvPr/>
        </p:nvSpPr>
        <p:spPr>
          <a:xfrm>
            <a:off x="4258741" y="4853359"/>
            <a:ext cx="3119120" cy="369332"/>
          </a:xfrm>
          <a:prstGeom prst="rect">
            <a:avLst/>
          </a:prstGeom>
          <a:noFill/>
        </p:spPr>
        <p:txBody>
          <a:bodyPr wrap="square" rtlCol="0">
            <a:spAutoFit/>
          </a:bodyPr>
          <a:lstStyle/>
          <a:p>
            <a:r>
              <a:rPr lang="en-US" dirty="0"/>
              <a:t>A 3x3 Gaussian kernel</a:t>
            </a:r>
          </a:p>
        </p:txBody>
      </p:sp>
      <p:pic>
        <p:nvPicPr>
          <p:cNvPr id="11" name="Picture 10">
            <a:extLst>
              <a:ext uri="{FF2B5EF4-FFF2-40B4-BE49-F238E27FC236}">
                <a16:creationId xmlns:a16="http://schemas.microsoft.com/office/drawing/2014/main" id="{FF203427-E692-44D7-8B5F-3AC776E3F4D2}"/>
              </a:ext>
            </a:extLst>
          </p:cNvPr>
          <p:cNvPicPr>
            <a:picLocks noChangeAspect="1"/>
          </p:cNvPicPr>
          <p:nvPr/>
        </p:nvPicPr>
        <p:blipFill>
          <a:blip r:embed="rId3"/>
          <a:stretch>
            <a:fillRect/>
          </a:stretch>
        </p:blipFill>
        <p:spPr>
          <a:xfrm>
            <a:off x="6658292" y="4090810"/>
            <a:ext cx="3667125" cy="2352675"/>
          </a:xfrm>
          <a:prstGeom prst="rect">
            <a:avLst/>
          </a:prstGeom>
        </p:spPr>
      </p:pic>
    </p:spTree>
    <p:extLst>
      <p:ext uri="{BB962C8B-B14F-4D97-AF65-F5344CB8AC3E}">
        <p14:creationId xmlns:p14="http://schemas.microsoft.com/office/powerpoint/2010/main" val="749045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BA2C5-7BF9-4B48-BE75-C151F9EE6D0F}"/>
              </a:ext>
            </a:extLst>
          </p:cNvPr>
          <p:cNvPicPr>
            <a:picLocks noChangeAspect="1"/>
          </p:cNvPicPr>
          <p:nvPr/>
        </p:nvPicPr>
        <p:blipFill>
          <a:blip r:embed="rId2"/>
          <a:stretch>
            <a:fillRect/>
          </a:stretch>
        </p:blipFill>
        <p:spPr>
          <a:xfrm>
            <a:off x="180093" y="2201402"/>
            <a:ext cx="5059680" cy="2846070"/>
          </a:xfrm>
          <a:prstGeom prst="rect">
            <a:avLst/>
          </a:prstGeom>
        </p:spPr>
      </p:pic>
      <p:sp>
        <p:nvSpPr>
          <p:cNvPr id="5" name="Arrow: Right 4">
            <a:extLst>
              <a:ext uri="{FF2B5EF4-FFF2-40B4-BE49-F238E27FC236}">
                <a16:creationId xmlns:a16="http://schemas.microsoft.com/office/drawing/2014/main" id="{E1DEE006-F962-4CDB-81B0-80BE2CA4016E}"/>
              </a:ext>
            </a:extLst>
          </p:cNvPr>
          <p:cNvSpPr/>
          <p:nvPr/>
        </p:nvSpPr>
        <p:spPr>
          <a:xfrm>
            <a:off x="5327980" y="3383884"/>
            <a:ext cx="1371360" cy="481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E5956EA-6CB0-4F28-ABE7-2297B0568448}"/>
              </a:ext>
            </a:extLst>
          </p:cNvPr>
          <p:cNvPicPr>
            <a:picLocks noChangeAspect="1"/>
          </p:cNvPicPr>
          <p:nvPr/>
        </p:nvPicPr>
        <p:blipFill>
          <a:blip r:embed="rId3"/>
          <a:stretch>
            <a:fillRect/>
          </a:stretch>
        </p:blipFill>
        <p:spPr>
          <a:xfrm>
            <a:off x="6787548" y="2201402"/>
            <a:ext cx="5180903" cy="2914258"/>
          </a:xfrm>
          <a:prstGeom prst="rect">
            <a:avLst/>
          </a:prstGeom>
        </p:spPr>
      </p:pic>
      <p:sp>
        <p:nvSpPr>
          <p:cNvPr id="7" name="TextBox 6">
            <a:extLst>
              <a:ext uri="{FF2B5EF4-FFF2-40B4-BE49-F238E27FC236}">
                <a16:creationId xmlns:a16="http://schemas.microsoft.com/office/drawing/2014/main" id="{6F920A82-B7A2-40A6-90B8-7EE9E270E491}"/>
              </a:ext>
            </a:extLst>
          </p:cNvPr>
          <p:cNvSpPr txBox="1"/>
          <p:nvPr/>
        </p:nvSpPr>
        <p:spPr>
          <a:xfrm>
            <a:off x="1941712" y="1832070"/>
            <a:ext cx="3159760" cy="369332"/>
          </a:xfrm>
          <a:prstGeom prst="rect">
            <a:avLst/>
          </a:prstGeom>
          <a:noFill/>
        </p:spPr>
        <p:txBody>
          <a:bodyPr wrap="square" rtlCol="0">
            <a:spAutoFit/>
          </a:bodyPr>
          <a:lstStyle/>
          <a:p>
            <a:r>
              <a:rPr lang="en-US" dirty="0"/>
              <a:t>Input Image</a:t>
            </a:r>
          </a:p>
        </p:txBody>
      </p:sp>
      <p:sp>
        <p:nvSpPr>
          <p:cNvPr id="8" name="TextBox 7">
            <a:extLst>
              <a:ext uri="{FF2B5EF4-FFF2-40B4-BE49-F238E27FC236}">
                <a16:creationId xmlns:a16="http://schemas.microsoft.com/office/drawing/2014/main" id="{C1DCAD12-CBFF-4FA4-AFB9-84BE5D2495A6}"/>
              </a:ext>
            </a:extLst>
          </p:cNvPr>
          <p:cNvSpPr txBox="1"/>
          <p:nvPr/>
        </p:nvSpPr>
        <p:spPr>
          <a:xfrm>
            <a:off x="8587818" y="1832070"/>
            <a:ext cx="2309567" cy="369332"/>
          </a:xfrm>
          <a:prstGeom prst="rect">
            <a:avLst/>
          </a:prstGeom>
          <a:noFill/>
        </p:spPr>
        <p:txBody>
          <a:bodyPr wrap="square" rtlCol="0">
            <a:spAutoFit/>
          </a:bodyPr>
          <a:lstStyle/>
          <a:p>
            <a:r>
              <a:rPr lang="en-US" dirty="0"/>
              <a:t>Output Image</a:t>
            </a:r>
          </a:p>
        </p:txBody>
      </p:sp>
    </p:spTree>
    <p:extLst>
      <p:ext uri="{BB962C8B-B14F-4D97-AF65-F5344CB8AC3E}">
        <p14:creationId xmlns:p14="http://schemas.microsoft.com/office/powerpoint/2010/main" val="1027314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1CF6-816A-4991-A52B-D4B559A32363}"/>
              </a:ext>
            </a:extLst>
          </p:cNvPr>
          <p:cNvSpPr>
            <a:spLocks noGrp="1"/>
          </p:cNvSpPr>
          <p:nvPr>
            <p:ph type="title"/>
          </p:nvPr>
        </p:nvSpPr>
        <p:spPr>
          <a:xfrm>
            <a:off x="1141412" y="150018"/>
            <a:ext cx="9668827" cy="1115532"/>
          </a:xfrm>
        </p:spPr>
        <p:txBody>
          <a:bodyPr/>
          <a:lstStyle/>
          <a:p>
            <a:pPr algn="ctr"/>
            <a:r>
              <a:rPr lang="en-US" dirty="0"/>
              <a:t>Sobel edge detection</a:t>
            </a:r>
          </a:p>
        </p:txBody>
      </p:sp>
      <p:sp>
        <p:nvSpPr>
          <p:cNvPr id="3" name="Content Placeholder 2">
            <a:extLst>
              <a:ext uri="{FF2B5EF4-FFF2-40B4-BE49-F238E27FC236}">
                <a16:creationId xmlns:a16="http://schemas.microsoft.com/office/drawing/2014/main" id="{7B373160-9AFC-4098-A085-96DF7828CBEA}"/>
              </a:ext>
            </a:extLst>
          </p:cNvPr>
          <p:cNvSpPr>
            <a:spLocks noGrp="1"/>
          </p:cNvSpPr>
          <p:nvPr>
            <p:ph idx="1"/>
          </p:nvPr>
        </p:nvSpPr>
        <p:spPr>
          <a:xfrm>
            <a:off x="904240" y="1161460"/>
            <a:ext cx="9905999" cy="2577420"/>
          </a:xfrm>
        </p:spPr>
        <p:txBody>
          <a:bodyPr>
            <a:normAutofit/>
          </a:bodyPr>
          <a:lstStyle/>
          <a:p>
            <a:r>
              <a:rPr lang="en-US" dirty="0"/>
              <a:t>Sobel Edge Detection finds the gradient of the image intensity by which finds the edges in the image.</a:t>
            </a:r>
          </a:p>
          <a:p>
            <a:r>
              <a:rPr lang="en-US" dirty="0"/>
              <a:t>We take two gradient kernels for x and y axis. Convolution is done between image and these kernels.</a:t>
            </a:r>
          </a:p>
          <a:p>
            <a:r>
              <a:rPr lang="en-US" dirty="0"/>
              <a:t>We then find the magnitude by the help of X gradient and Y gradient.</a:t>
            </a:r>
          </a:p>
        </p:txBody>
      </p:sp>
      <p:pic>
        <p:nvPicPr>
          <p:cNvPr id="7" name="Picture 6">
            <a:extLst>
              <a:ext uri="{FF2B5EF4-FFF2-40B4-BE49-F238E27FC236}">
                <a16:creationId xmlns:a16="http://schemas.microsoft.com/office/drawing/2014/main" id="{87923C4B-D431-4656-A99A-6B002D894A34}"/>
              </a:ext>
            </a:extLst>
          </p:cNvPr>
          <p:cNvPicPr>
            <a:picLocks noChangeAspect="1"/>
          </p:cNvPicPr>
          <p:nvPr/>
        </p:nvPicPr>
        <p:blipFill>
          <a:blip r:embed="rId2"/>
          <a:stretch>
            <a:fillRect/>
          </a:stretch>
        </p:blipFill>
        <p:spPr>
          <a:xfrm>
            <a:off x="2161857" y="3738880"/>
            <a:ext cx="6596063" cy="3067470"/>
          </a:xfrm>
          <a:prstGeom prst="rect">
            <a:avLst/>
          </a:prstGeom>
        </p:spPr>
      </p:pic>
    </p:spTree>
    <p:extLst>
      <p:ext uri="{BB962C8B-B14F-4D97-AF65-F5344CB8AC3E}">
        <p14:creationId xmlns:p14="http://schemas.microsoft.com/office/powerpoint/2010/main" val="303152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FC8600-209C-4D89-ACD7-9F24225508FE}"/>
              </a:ext>
            </a:extLst>
          </p:cNvPr>
          <p:cNvPicPr>
            <a:picLocks noChangeAspect="1"/>
          </p:cNvPicPr>
          <p:nvPr/>
        </p:nvPicPr>
        <p:blipFill>
          <a:blip r:embed="rId2"/>
          <a:stretch>
            <a:fillRect/>
          </a:stretch>
        </p:blipFill>
        <p:spPr>
          <a:xfrm>
            <a:off x="41116" y="2237599"/>
            <a:ext cx="3829191" cy="2153920"/>
          </a:xfrm>
          <a:prstGeom prst="rect">
            <a:avLst/>
          </a:prstGeom>
        </p:spPr>
      </p:pic>
      <p:sp>
        <p:nvSpPr>
          <p:cNvPr id="5" name="Arrow: Right 4">
            <a:extLst>
              <a:ext uri="{FF2B5EF4-FFF2-40B4-BE49-F238E27FC236}">
                <a16:creationId xmlns:a16="http://schemas.microsoft.com/office/drawing/2014/main" id="{841E5FC1-0039-4567-BE2D-584FC3782E84}"/>
              </a:ext>
            </a:extLst>
          </p:cNvPr>
          <p:cNvSpPr/>
          <p:nvPr/>
        </p:nvSpPr>
        <p:spPr>
          <a:xfrm>
            <a:off x="3992227" y="3283452"/>
            <a:ext cx="701808" cy="433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6E428B5-8D5D-4402-911B-212B238CD2ED}"/>
              </a:ext>
            </a:extLst>
          </p:cNvPr>
          <p:cNvPicPr>
            <a:picLocks noChangeAspect="1"/>
          </p:cNvPicPr>
          <p:nvPr/>
        </p:nvPicPr>
        <p:blipFill>
          <a:blip r:embed="rId3"/>
          <a:stretch>
            <a:fillRect/>
          </a:stretch>
        </p:blipFill>
        <p:spPr>
          <a:xfrm>
            <a:off x="8326010" y="2239371"/>
            <a:ext cx="3865990" cy="2174619"/>
          </a:xfrm>
          <a:prstGeom prst="rect">
            <a:avLst/>
          </a:prstGeom>
        </p:spPr>
      </p:pic>
      <p:pic>
        <p:nvPicPr>
          <p:cNvPr id="7" name="Picture 6">
            <a:extLst>
              <a:ext uri="{FF2B5EF4-FFF2-40B4-BE49-F238E27FC236}">
                <a16:creationId xmlns:a16="http://schemas.microsoft.com/office/drawing/2014/main" id="{83F0C84B-8270-4D82-9C06-8AC5E07FCAE1}"/>
              </a:ext>
            </a:extLst>
          </p:cNvPr>
          <p:cNvPicPr>
            <a:picLocks noChangeAspect="1"/>
          </p:cNvPicPr>
          <p:nvPr/>
        </p:nvPicPr>
        <p:blipFill>
          <a:blip r:embed="rId4"/>
          <a:stretch>
            <a:fillRect/>
          </a:stretch>
        </p:blipFill>
        <p:spPr>
          <a:xfrm>
            <a:off x="4572115" y="225802"/>
            <a:ext cx="3738702" cy="2103020"/>
          </a:xfrm>
          <a:prstGeom prst="rect">
            <a:avLst/>
          </a:prstGeom>
        </p:spPr>
      </p:pic>
      <p:pic>
        <p:nvPicPr>
          <p:cNvPr id="8" name="Picture 7">
            <a:extLst>
              <a:ext uri="{FF2B5EF4-FFF2-40B4-BE49-F238E27FC236}">
                <a16:creationId xmlns:a16="http://schemas.microsoft.com/office/drawing/2014/main" id="{2DC7E123-F8C1-43B4-BA07-C79A64B663FE}"/>
              </a:ext>
            </a:extLst>
          </p:cNvPr>
          <p:cNvPicPr>
            <a:picLocks noChangeAspect="1"/>
          </p:cNvPicPr>
          <p:nvPr/>
        </p:nvPicPr>
        <p:blipFill>
          <a:blip r:embed="rId5"/>
          <a:stretch>
            <a:fillRect/>
          </a:stretch>
        </p:blipFill>
        <p:spPr>
          <a:xfrm>
            <a:off x="4524023" y="4178370"/>
            <a:ext cx="3747455" cy="2107944"/>
          </a:xfrm>
          <a:prstGeom prst="rect">
            <a:avLst/>
          </a:prstGeom>
        </p:spPr>
      </p:pic>
      <p:cxnSp>
        <p:nvCxnSpPr>
          <p:cNvPr id="9" name="Straight Arrow Connector 8">
            <a:extLst>
              <a:ext uri="{FF2B5EF4-FFF2-40B4-BE49-F238E27FC236}">
                <a16:creationId xmlns:a16="http://schemas.microsoft.com/office/drawing/2014/main" id="{53E20F17-1620-4C10-8780-C4E7F319CB85}"/>
              </a:ext>
            </a:extLst>
          </p:cNvPr>
          <p:cNvCxnSpPr/>
          <p:nvPr/>
        </p:nvCxnSpPr>
        <p:spPr>
          <a:xfrm>
            <a:off x="8500181" y="1192003"/>
            <a:ext cx="1024887" cy="657117"/>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B2EEED-0A58-45ED-ABC0-70AA56337A15}"/>
              </a:ext>
            </a:extLst>
          </p:cNvPr>
          <p:cNvCxnSpPr>
            <a:cxnSpLocks/>
          </p:cNvCxnSpPr>
          <p:nvPr/>
        </p:nvCxnSpPr>
        <p:spPr>
          <a:xfrm flipV="1">
            <a:off x="8461389" y="5052831"/>
            <a:ext cx="1102470" cy="55288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76B57F-4054-47CF-9037-DC0BF31FAC9A}"/>
              </a:ext>
            </a:extLst>
          </p:cNvPr>
          <p:cNvSpPr txBox="1"/>
          <p:nvPr/>
        </p:nvSpPr>
        <p:spPr>
          <a:xfrm>
            <a:off x="5626103" y="2436805"/>
            <a:ext cx="1767840" cy="369332"/>
          </a:xfrm>
          <a:prstGeom prst="rect">
            <a:avLst/>
          </a:prstGeom>
          <a:noFill/>
        </p:spPr>
        <p:txBody>
          <a:bodyPr wrap="square" rtlCol="0">
            <a:spAutoFit/>
          </a:bodyPr>
          <a:lstStyle/>
          <a:p>
            <a:r>
              <a:rPr lang="en-US" dirty="0"/>
              <a:t>X gradient</a:t>
            </a:r>
          </a:p>
        </p:txBody>
      </p:sp>
      <p:sp>
        <p:nvSpPr>
          <p:cNvPr id="12" name="TextBox 11">
            <a:extLst>
              <a:ext uri="{FF2B5EF4-FFF2-40B4-BE49-F238E27FC236}">
                <a16:creationId xmlns:a16="http://schemas.microsoft.com/office/drawing/2014/main" id="{E8E85B23-96E4-4381-96FB-8EF52D086E8E}"/>
              </a:ext>
            </a:extLst>
          </p:cNvPr>
          <p:cNvSpPr txBox="1"/>
          <p:nvPr/>
        </p:nvSpPr>
        <p:spPr>
          <a:xfrm>
            <a:off x="5626103" y="6488668"/>
            <a:ext cx="2107322" cy="369332"/>
          </a:xfrm>
          <a:prstGeom prst="rect">
            <a:avLst/>
          </a:prstGeom>
          <a:noFill/>
        </p:spPr>
        <p:txBody>
          <a:bodyPr wrap="square" rtlCol="0">
            <a:spAutoFit/>
          </a:bodyPr>
          <a:lstStyle/>
          <a:p>
            <a:r>
              <a:rPr lang="en-US" dirty="0"/>
              <a:t>Y gradient</a:t>
            </a:r>
          </a:p>
        </p:txBody>
      </p:sp>
    </p:spTree>
    <p:extLst>
      <p:ext uri="{BB962C8B-B14F-4D97-AF65-F5344CB8AC3E}">
        <p14:creationId xmlns:p14="http://schemas.microsoft.com/office/powerpoint/2010/main" val="406703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48B3-2416-446C-876C-48C057628B8E}"/>
              </a:ext>
            </a:extLst>
          </p:cNvPr>
          <p:cNvSpPr>
            <a:spLocks noGrp="1"/>
          </p:cNvSpPr>
          <p:nvPr>
            <p:ph type="title"/>
          </p:nvPr>
        </p:nvSpPr>
        <p:spPr>
          <a:xfrm>
            <a:off x="1365981" y="122887"/>
            <a:ext cx="9905998" cy="1478570"/>
          </a:xfrm>
        </p:spPr>
        <p:txBody>
          <a:bodyPr/>
          <a:lstStyle/>
          <a:p>
            <a:r>
              <a:rPr lang="en-US" dirty="0"/>
              <a:t>Non maximum suppression</a:t>
            </a:r>
          </a:p>
        </p:txBody>
      </p:sp>
      <p:sp>
        <p:nvSpPr>
          <p:cNvPr id="3" name="Content Placeholder 2">
            <a:extLst>
              <a:ext uri="{FF2B5EF4-FFF2-40B4-BE49-F238E27FC236}">
                <a16:creationId xmlns:a16="http://schemas.microsoft.com/office/drawing/2014/main" id="{D513FC61-B1F4-4355-AB71-33AFE419B377}"/>
              </a:ext>
            </a:extLst>
          </p:cNvPr>
          <p:cNvSpPr>
            <a:spLocks noGrp="1"/>
          </p:cNvSpPr>
          <p:nvPr>
            <p:ph idx="1"/>
          </p:nvPr>
        </p:nvSpPr>
        <p:spPr>
          <a:xfrm>
            <a:off x="737265" y="1601457"/>
            <a:ext cx="9905999" cy="3186100"/>
          </a:xfrm>
        </p:spPr>
        <p:txBody>
          <a:bodyPr>
            <a:normAutofit fontScale="85000" lnSpcReduction="20000"/>
          </a:bodyPr>
          <a:lstStyle/>
          <a:p>
            <a:r>
              <a:rPr lang="en-US" dirty="0"/>
              <a:t>Non-maximum suppression is an edge thinning technique. We find the direction of the gradient and if the given pixel is local maxima in that direction it is left as it is ,Otherwise it is changed to zero.</a:t>
            </a:r>
          </a:p>
          <a:p>
            <a:r>
              <a:rPr lang="en-US" dirty="0"/>
              <a:t>This removes pixels that are not considered to be part of an edge. Hence, only thin lines will remain.</a:t>
            </a:r>
          </a:p>
          <a:p>
            <a:r>
              <a:rPr lang="en-US" dirty="0"/>
              <a:t>The direction of the gradient is found out by arctan(</a:t>
            </a:r>
            <a:r>
              <a:rPr lang="en-US" dirty="0" err="1"/>
              <a:t>gy</a:t>
            </a:r>
            <a:r>
              <a:rPr lang="en-US" dirty="0"/>
              <a:t>/</a:t>
            </a:r>
            <a:r>
              <a:rPr lang="en-US" dirty="0" err="1"/>
              <a:t>gx</a:t>
            </a:r>
            <a:r>
              <a:rPr lang="en-US" dirty="0"/>
              <a:t>). </a:t>
            </a:r>
          </a:p>
          <a:p>
            <a:endParaRPr lang="en-US" dirty="0"/>
          </a:p>
          <a:p>
            <a:pPr marL="0" indent="0">
              <a:buNone/>
            </a:pPr>
            <a:r>
              <a:rPr lang="en-US" dirty="0"/>
              <a:t> </a:t>
            </a:r>
          </a:p>
        </p:txBody>
      </p:sp>
      <p:pic>
        <p:nvPicPr>
          <p:cNvPr id="10" name="Picture 9">
            <a:extLst>
              <a:ext uri="{FF2B5EF4-FFF2-40B4-BE49-F238E27FC236}">
                <a16:creationId xmlns:a16="http://schemas.microsoft.com/office/drawing/2014/main" id="{CBB674BA-BEEB-4842-8338-7BBD9EF00622}"/>
              </a:ext>
            </a:extLst>
          </p:cNvPr>
          <p:cNvPicPr>
            <a:picLocks noChangeAspect="1"/>
          </p:cNvPicPr>
          <p:nvPr/>
        </p:nvPicPr>
        <p:blipFill>
          <a:blip r:embed="rId2"/>
          <a:stretch>
            <a:fillRect/>
          </a:stretch>
        </p:blipFill>
        <p:spPr>
          <a:xfrm>
            <a:off x="1042817" y="4157976"/>
            <a:ext cx="5210175" cy="2552700"/>
          </a:xfrm>
          <a:prstGeom prst="rect">
            <a:avLst/>
          </a:prstGeom>
        </p:spPr>
      </p:pic>
      <p:pic>
        <p:nvPicPr>
          <p:cNvPr id="12" name="Picture 11">
            <a:extLst>
              <a:ext uri="{FF2B5EF4-FFF2-40B4-BE49-F238E27FC236}">
                <a16:creationId xmlns:a16="http://schemas.microsoft.com/office/drawing/2014/main" id="{A29C2710-1449-4C8A-9539-B11BB601DC19}"/>
              </a:ext>
            </a:extLst>
          </p:cNvPr>
          <p:cNvPicPr>
            <a:picLocks noChangeAspect="1"/>
          </p:cNvPicPr>
          <p:nvPr/>
        </p:nvPicPr>
        <p:blipFill>
          <a:blip r:embed="rId3"/>
          <a:stretch>
            <a:fillRect/>
          </a:stretch>
        </p:blipFill>
        <p:spPr>
          <a:xfrm>
            <a:off x="6782086" y="4378470"/>
            <a:ext cx="2870961" cy="1887657"/>
          </a:xfrm>
          <a:prstGeom prst="rect">
            <a:avLst/>
          </a:prstGeom>
        </p:spPr>
      </p:pic>
    </p:spTree>
    <p:extLst>
      <p:ext uri="{BB962C8B-B14F-4D97-AF65-F5344CB8AC3E}">
        <p14:creationId xmlns:p14="http://schemas.microsoft.com/office/powerpoint/2010/main" val="2896449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ED86D7-DD23-4881-BD61-E37886A5FA14}"/>
              </a:ext>
            </a:extLst>
          </p:cNvPr>
          <p:cNvPicPr>
            <a:picLocks noChangeAspect="1"/>
          </p:cNvPicPr>
          <p:nvPr/>
        </p:nvPicPr>
        <p:blipFill>
          <a:blip r:embed="rId2"/>
          <a:stretch>
            <a:fillRect/>
          </a:stretch>
        </p:blipFill>
        <p:spPr>
          <a:xfrm>
            <a:off x="314421" y="1276177"/>
            <a:ext cx="3738702" cy="2103020"/>
          </a:xfrm>
          <a:prstGeom prst="rect">
            <a:avLst/>
          </a:prstGeom>
        </p:spPr>
      </p:pic>
      <p:pic>
        <p:nvPicPr>
          <p:cNvPr id="5" name="Picture 4">
            <a:extLst>
              <a:ext uri="{FF2B5EF4-FFF2-40B4-BE49-F238E27FC236}">
                <a16:creationId xmlns:a16="http://schemas.microsoft.com/office/drawing/2014/main" id="{665D57B8-0A8E-4A23-8161-28C49744127D}"/>
              </a:ext>
            </a:extLst>
          </p:cNvPr>
          <p:cNvPicPr>
            <a:picLocks noChangeAspect="1"/>
          </p:cNvPicPr>
          <p:nvPr/>
        </p:nvPicPr>
        <p:blipFill>
          <a:blip r:embed="rId3"/>
          <a:stretch>
            <a:fillRect/>
          </a:stretch>
        </p:blipFill>
        <p:spPr>
          <a:xfrm>
            <a:off x="314421" y="3565840"/>
            <a:ext cx="3747455" cy="2107944"/>
          </a:xfrm>
          <a:prstGeom prst="rect">
            <a:avLst/>
          </a:prstGeom>
        </p:spPr>
      </p:pic>
      <p:sp>
        <p:nvSpPr>
          <p:cNvPr id="6" name="TextBox 5">
            <a:extLst>
              <a:ext uri="{FF2B5EF4-FFF2-40B4-BE49-F238E27FC236}">
                <a16:creationId xmlns:a16="http://schemas.microsoft.com/office/drawing/2014/main" id="{725E920C-EB74-4851-B171-FF745A9B75CD}"/>
              </a:ext>
            </a:extLst>
          </p:cNvPr>
          <p:cNvSpPr txBox="1"/>
          <p:nvPr/>
        </p:nvSpPr>
        <p:spPr>
          <a:xfrm>
            <a:off x="4061876" y="2707064"/>
            <a:ext cx="3349449" cy="707886"/>
          </a:xfrm>
          <a:prstGeom prst="rect">
            <a:avLst/>
          </a:prstGeom>
          <a:noFill/>
        </p:spPr>
        <p:txBody>
          <a:bodyPr wrap="square" rtlCol="0">
            <a:spAutoFit/>
          </a:bodyPr>
          <a:lstStyle/>
          <a:p>
            <a:r>
              <a:rPr lang="en-US" sz="4000" dirty="0" err="1"/>
              <a:t>atan</a:t>
            </a:r>
            <a:r>
              <a:rPr lang="en-US" sz="4000" dirty="0"/>
              <a:t>(</a:t>
            </a:r>
            <a:r>
              <a:rPr lang="en-US" sz="4000" dirty="0" err="1"/>
              <a:t>dy</a:t>
            </a:r>
            <a:r>
              <a:rPr lang="en-US" sz="4000" dirty="0"/>
              <a:t>/dx)</a:t>
            </a:r>
          </a:p>
        </p:txBody>
      </p:sp>
      <p:sp>
        <p:nvSpPr>
          <p:cNvPr id="7" name="TextBox 6">
            <a:extLst>
              <a:ext uri="{FF2B5EF4-FFF2-40B4-BE49-F238E27FC236}">
                <a16:creationId xmlns:a16="http://schemas.microsoft.com/office/drawing/2014/main" id="{EAD072D7-BDF6-43E2-944A-B9469EE40DD4}"/>
              </a:ext>
            </a:extLst>
          </p:cNvPr>
          <p:cNvSpPr txBox="1"/>
          <p:nvPr/>
        </p:nvSpPr>
        <p:spPr>
          <a:xfrm>
            <a:off x="4374037" y="2394408"/>
            <a:ext cx="2413262" cy="369332"/>
          </a:xfrm>
          <a:prstGeom prst="rect">
            <a:avLst/>
          </a:prstGeom>
          <a:noFill/>
        </p:spPr>
        <p:txBody>
          <a:bodyPr wrap="square" rtlCol="0">
            <a:spAutoFit/>
          </a:bodyPr>
          <a:lstStyle/>
          <a:p>
            <a:r>
              <a:rPr lang="en-US" dirty="0"/>
              <a:t>In the direction of </a:t>
            </a:r>
          </a:p>
        </p:txBody>
      </p:sp>
      <p:pic>
        <p:nvPicPr>
          <p:cNvPr id="8" name="Picture 7">
            <a:extLst>
              <a:ext uri="{FF2B5EF4-FFF2-40B4-BE49-F238E27FC236}">
                <a16:creationId xmlns:a16="http://schemas.microsoft.com/office/drawing/2014/main" id="{72CE5393-58B0-4DC7-8FCA-621336344217}"/>
              </a:ext>
            </a:extLst>
          </p:cNvPr>
          <p:cNvPicPr>
            <a:picLocks noChangeAspect="1"/>
          </p:cNvPicPr>
          <p:nvPr/>
        </p:nvPicPr>
        <p:blipFill>
          <a:blip r:embed="rId4"/>
          <a:stretch>
            <a:fillRect/>
          </a:stretch>
        </p:blipFill>
        <p:spPr>
          <a:xfrm>
            <a:off x="6977930" y="1735127"/>
            <a:ext cx="4714240" cy="2651760"/>
          </a:xfrm>
          <a:prstGeom prst="rect">
            <a:avLst/>
          </a:prstGeom>
        </p:spPr>
      </p:pic>
    </p:spTree>
    <p:extLst>
      <p:ext uri="{BB962C8B-B14F-4D97-AF65-F5344CB8AC3E}">
        <p14:creationId xmlns:p14="http://schemas.microsoft.com/office/powerpoint/2010/main" val="29869051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1318</TotalTime>
  <Words>338</Words>
  <Application>Microsoft Office PowerPoint</Application>
  <PresentationFormat>Widescreen</PresentationFormat>
  <Paragraphs>57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Microsoft Sans Serif</vt:lpstr>
      <vt:lpstr>Trebuchet MS</vt:lpstr>
      <vt:lpstr>Tw Cen MT</vt:lpstr>
      <vt:lpstr>Circuit</vt:lpstr>
      <vt:lpstr>Canny edge detection using hls</vt:lpstr>
      <vt:lpstr>Canny edge detection</vt:lpstr>
      <vt:lpstr>PowerPoint Presentation</vt:lpstr>
      <vt:lpstr>GAUSSIAN BLUR</vt:lpstr>
      <vt:lpstr>PowerPoint Presentation</vt:lpstr>
      <vt:lpstr>Sobel edge detection</vt:lpstr>
      <vt:lpstr>PowerPoint Presentation</vt:lpstr>
      <vt:lpstr>Non maximum suppression</vt:lpstr>
      <vt:lpstr>PowerPoint Presentation</vt:lpstr>
      <vt:lpstr>Double thresholding</vt:lpstr>
      <vt:lpstr>PowerPoint Presentation</vt:lpstr>
      <vt:lpstr>Hysteresis Edge tracking</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Canny edge detection</dc:title>
  <dc:creator>Venu Gopal V Bandhakavi</dc:creator>
  <cp:keywords>No Markings, , , , , , , , ,</cp:keywords>
  <cp:lastModifiedBy>Venu Gopal V Bandhakavi</cp:lastModifiedBy>
  <cp:revision>35</cp:revision>
  <dcterms:created xsi:type="dcterms:W3CDTF">2019-05-20T04:35:23Z</dcterms:created>
  <dcterms:modified xsi:type="dcterms:W3CDTF">2019-05-29T07:23:54Z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3e1e5866-f9f4-489e-9bf9-214372dd4f24</vt:lpwstr>
  </property>
  <property fmtid="{D5CDD505-2E9C-101B-9397-08002B2CF9AE}" pid="3" name="XilinxPublication Year">
    <vt:lpwstr/>
  </property>
  <property fmtid="{D5CDD505-2E9C-101B-9397-08002B2CF9AE}" pid="4" name="XilinxVisual Markings">
    <vt:lpwstr/>
  </property>
  <property fmtid="{D5CDD505-2E9C-101B-9397-08002B2CF9AE}" pid="5" name="XilinxAdditional Classifications">
    <vt:lpwstr/>
  </property>
  <property fmtid="{D5CDD505-2E9C-101B-9397-08002B2CF9AE}" pid="6" name="XilinxDevelopment Projects">
    <vt:lpwstr/>
  </property>
  <property fmtid="{D5CDD505-2E9C-101B-9397-08002B2CF9AE}" pid="7" name="XilinxThird Party">
    <vt:lpwstr/>
  </property>
  <property fmtid="{D5CDD505-2E9C-101B-9397-08002B2CF9AE}" pid="8" name="XilinxExport Control">
    <vt:lpwstr/>
  </property>
  <property fmtid="{D5CDD505-2E9C-101B-9397-08002B2CF9AE}" pid="9" name="XilinxNote (Line 2)">
    <vt:lpwstr/>
  </property>
  <property fmtid="{D5CDD505-2E9C-101B-9397-08002B2CF9AE}" pid="10" name="XilinxClassification">
    <vt:lpwstr>No Markings</vt:lpwstr>
  </property>
</Properties>
</file>